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8" r:id="rId6"/>
    <p:sldId id="267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Inter" panose="020B0604020202020204" charset="0"/>
      <p:regular r:id="rId22"/>
    </p:embeddedFont>
    <p:embeddedFont>
      <p:font typeface="Manrope" panose="020B0604020202020204" charset="0"/>
      <p:regular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156" autoAdjust="0"/>
  </p:normalViewPr>
  <p:slideViewPr>
    <p:cSldViewPr snapToGrid="0" snapToObjects="1">
      <p:cViewPr varScale="1">
        <p:scale>
          <a:sx n="42" d="100"/>
          <a:sy n="42" d="100"/>
        </p:scale>
        <p:origin x="93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1420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71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94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33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Качество Программного Обеспечения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21643"/>
            <a:ext cx="7556421" cy="1700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Оценка и Принципы Проектирования Качественных Модулей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5662732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Подготовил: Игнатьев 22П-2</a:t>
            </a:r>
            <a:endParaRPr lang="en-US" sz="2200" dirty="0"/>
          </a:p>
        </p:txBody>
      </p:sp>
      <p:sp>
        <p:nvSpPr>
          <p:cNvPr id="6" name="TextBox 5"/>
          <p:cNvSpPr txBox="1"/>
          <p:nvPr/>
        </p:nvSpPr>
        <p:spPr>
          <a:xfrm>
            <a:off x="748069" y="3242479"/>
            <a:ext cx="7150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____________________________________________________________</a:t>
            </a:r>
            <a:endParaRPr lang="ru-RU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1733" y="417790"/>
            <a:ext cx="11479054" cy="474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Инструменты и Практические Аспекты Повышения Качества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31733" y="1272302"/>
            <a:ext cx="410622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Инструменты Статического Анализа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31733" y="1709023"/>
            <a:ext cx="6598206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SonarQube: </a:t>
            </a:r>
            <a:r>
              <a:rPr lang="en-US" sz="11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Комплексная</a:t>
            </a: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оценка кода, поиск уязвимостей и дублирования.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31733" y="2005132"/>
            <a:ext cx="6598206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ESLint / Checkstyle: Проверка стиля и соблюдение </a:t>
            </a:r>
            <a:r>
              <a:rPr lang="en-US" sz="11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правил кодирования</a:t>
            </a: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31733" y="2301240"/>
            <a:ext cx="6598206" cy="486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Coverage tools (JaCoCo, coverage.py): Измерение </a:t>
            </a:r>
            <a:r>
              <a:rPr lang="en-US" sz="11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покрытия тестами</a:t>
            </a: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(динамическая метрика).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31733" y="2939177"/>
            <a:ext cx="2278975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Практика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1733" y="3375898"/>
            <a:ext cx="6598206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Code Review: Взаимная проверка кода.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531733" y="3672007"/>
            <a:ext cx="6598206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Unit Testing: Тестирование отдельных модулей.</a:t>
            </a:r>
            <a:endParaRPr lang="en-US" sz="1150" dirty="0"/>
          </a:p>
        </p:txBody>
      </p:sp>
      <p:sp>
        <p:nvSpPr>
          <p:cNvPr id="10" name="Text 8"/>
          <p:cNvSpPr/>
          <p:nvPr/>
        </p:nvSpPr>
        <p:spPr>
          <a:xfrm>
            <a:off x="531733" y="3968115"/>
            <a:ext cx="6598206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CI/CD: Автоматизация сборки и тестирования.</a:t>
            </a:r>
            <a:endParaRPr lang="en-US" sz="1150" dirty="0"/>
          </a:p>
        </p:txBody>
      </p:sp>
      <p:sp>
        <p:nvSpPr>
          <p:cNvPr id="11" name="Text 9"/>
          <p:cNvSpPr/>
          <p:nvPr/>
        </p:nvSpPr>
        <p:spPr>
          <a:xfrm>
            <a:off x="7508081" y="1257062"/>
            <a:ext cx="6598206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Автоматизация позволяет </a:t>
            </a: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объективно</a:t>
            </a: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и </a:t>
            </a: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непрерывно</a:t>
            </a: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контролировать качество.</a:t>
            </a:r>
            <a:endParaRPr lang="en-US" sz="145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081" y="2035612"/>
            <a:ext cx="6598206" cy="619398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5691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77010" y="5239450"/>
            <a:ext cx="62763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Спасибо за Внимание!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План Презентации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82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Концепция Качества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Определение качественного программного модуля.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Метрики Качества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Статические и динамические показатели оценки.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8409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Принципы Проектирования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Создание модулей с высокой связностью и низким сцеплением.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329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Стандарты и Модели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Обзор ключевых моделей качества (ISO/IEC 25010).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5425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Инструменты и Практика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Автоматизация оценки и повышение качества.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569" y="434102"/>
            <a:ext cx="9520476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Что Такое Качественный Программный Модуль?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2569" y="1243132"/>
            <a:ext cx="13525262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Качество модуля — это степень соответствия его функциональных и нефункциональных характеристик заявленным требованиям и ожиданиям пользователя.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52569" y="1831062"/>
            <a:ext cx="3151942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Низкое Качество: Монолит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552569" y="2304574"/>
            <a:ext cx="6570107" cy="2004417"/>
          </a:xfrm>
          <a:prstGeom prst="roundRect">
            <a:avLst>
              <a:gd name="adj" fmla="val 7089"/>
            </a:avLst>
          </a:prstGeom>
          <a:solidFill>
            <a:srgbClr val="F2F2F2"/>
          </a:solidFill>
          <a:ln/>
        </p:spPr>
      </p:sp>
      <p:sp>
        <p:nvSpPr>
          <p:cNvPr id="6" name="Shape 4"/>
          <p:cNvSpPr/>
          <p:nvPr/>
        </p:nvSpPr>
        <p:spPr>
          <a:xfrm>
            <a:off x="544711" y="2304574"/>
            <a:ext cx="6585823" cy="2004417"/>
          </a:xfrm>
          <a:prstGeom prst="roundRect">
            <a:avLst>
              <a:gd name="adj" fmla="val 1182"/>
            </a:avLst>
          </a:prstGeom>
          <a:solidFill>
            <a:srgbClr val="F2F2F2"/>
          </a:solidFill>
          <a:ln/>
        </p:spPr>
      </p:sp>
      <p:sp>
        <p:nvSpPr>
          <p:cNvPr id="7" name="Text 5"/>
          <p:cNvSpPr/>
          <p:nvPr/>
        </p:nvSpPr>
        <p:spPr>
          <a:xfrm>
            <a:off x="702588" y="2422922"/>
            <a:ext cx="6270069" cy="1767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PaymentProcessor (500 строк) 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• validateCard(card) 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• checkFunds(amount) 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• process(amount, card) 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• logTransaction(transaction) 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• saveToDatabase(transaction)  </a:t>
            </a:r>
          </a:p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• ... и другие методы ...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52569" y="4486513"/>
            <a:ext cx="6570107" cy="505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Один модуль выполняет слишком много </a:t>
            </a:r>
            <a:r>
              <a:rPr lang="en-US" sz="12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разнородных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задач. Сложно тестировать и поддерживать.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7515344" y="1831062"/>
            <a:ext cx="5744170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Высокое Качество: Разделение Ответственности</a:t>
            </a:r>
            <a:endParaRPr lang="en-US" sz="18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344" y="2304574"/>
            <a:ext cx="6570107" cy="4938355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0198630" y="4670857"/>
            <a:ext cx="1198204" cy="547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PaymentFacade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11991065" y="6047300"/>
            <a:ext cx="1782542" cy="27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PaymentEngine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11991065" y="6399212"/>
            <a:ext cx="1782542" cy="219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Обработка платежа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7811962" y="5910310"/>
            <a:ext cx="1782542" cy="547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TransactionLogger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7811962" y="6536202"/>
            <a:ext cx="1782542" cy="219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Запись транзакций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9877161" y="2698660"/>
            <a:ext cx="1831249" cy="273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CardValidator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9877161" y="3050572"/>
            <a:ext cx="1831249" cy="438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Проверка данных карты</a:t>
            </a: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7515344" y="7420451"/>
            <a:ext cx="6570107" cy="5050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Каждый модуль отвечает за </a:t>
            </a:r>
            <a:r>
              <a:rPr lang="en-US" sz="12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одну конкретную</a:t>
            </a: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функцию. Чистый, тестируемый и расширяемый код.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9228" y="895707"/>
            <a:ext cx="7126010" cy="645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Метрики Качества Модулей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9228" y="2160746"/>
            <a:ext cx="7698343" cy="2328386"/>
          </a:xfrm>
          <a:prstGeom prst="roundRect">
            <a:avLst>
              <a:gd name="adj" fmla="val 4713"/>
            </a:avLst>
          </a:prstGeom>
          <a:solidFill>
            <a:srgbClr val="FFFFFF"/>
          </a:solidFill>
          <a:ln/>
        </p:spPr>
      </p:sp>
      <p:sp>
        <p:nvSpPr>
          <p:cNvPr id="5" name="Shape 2"/>
          <p:cNvSpPr/>
          <p:nvPr/>
        </p:nvSpPr>
        <p:spPr>
          <a:xfrm>
            <a:off x="6209228" y="2137886"/>
            <a:ext cx="7698343" cy="91440"/>
          </a:xfrm>
          <a:prstGeom prst="roundRect">
            <a:avLst>
              <a:gd name="adj" fmla="val 203302"/>
            </a:avLst>
          </a:prstGeom>
          <a:solidFill>
            <a:srgbClr val="FF7047"/>
          </a:solidFill>
          <a:ln/>
        </p:spPr>
      </p:sp>
      <p:sp>
        <p:nvSpPr>
          <p:cNvPr id="6" name="Shape 3"/>
          <p:cNvSpPr/>
          <p:nvPr/>
        </p:nvSpPr>
        <p:spPr>
          <a:xfrm>
            <a:off x="9748599" y="1850946"/>
            <a:ext cx="619601" cy="619601"/>
          </a:xfrm>
          <a:prstGeom prst="roundRect">
            <a:avLst>
              <a:gd name="adj" fmla="val 147579"/>
            </a:avLst>
          </a:prstGeom>
          <a:solidFill>
            <a:srgbClr val="FF7047"/>
          </a:solidFill>
          <a:ln/>
        </p:spPr>
      </p:sp>
      <p:sp>
        <p:nvSpPr>
          <p:cNvPr id="7" name="Text 4"/>
          <p:cNvSpPr/>
          <p:nvPr/>
        </p:nvSpPr>
        <p:spPr>
          <a:xfrm>
            <a:off x="6438543" y="2677120"/>
            <a:ext cx="3541752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Статические Метрики (Код)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6438543" y="3123724"/>
            <a:ext cx="723971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Количество строк кода (LOC)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438543" y="3526512"/>
            <a:ext cx="723971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Цикломатическая сложность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438543" y="3929301"/>
            <a:ext cx="723971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Связность (Cohesion) / Сцепление (Coupling)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09228" y="5005388"/>
            <a:ext cx="7698343" cy="2328386"/>
          </a:xfrm>
          <a:prstGeom prst="roundRect">
            <a:avLst>
              <a:gd name="adj" fmla="val 4713"/>
            </a:avLst>
          </a:prstGeom>
          <a:solidFill>
            <a:srgbClr val="FFFFFF"/>
          </a:solidFill>
          <a:ln/>
        </p:spPr>
      </p:sp>
      <p:sp>
        <p:nvSpPr>
          <p:cNvPr id="12" name="Shape 9"/>
          <p:cNvSpPr/>
          <p:nvPr/>
        </p:nvSpPr>
        <p:spPr>
          <a:xfrm>
            <a:off x="6209228" y="4982528"/>
            <a:ext cx="7698343" cy="91440"/>
          </a:xfrm>
          <a:prstGeom prst="roundRect">
            <a:avLst>
              <a:gd name="adj" fmla="val 203302"/>
            </a:avLst>
          </a:prstGeom>
          <a:solidFill>
            <a:srgbClr val="FFCE47"/>
          </a:solidFill>
          <a:ln/>
        </p:spPr>
      </p:sp>
      <p:sp>
        <p:nvSpPr>
          <p:cNvPr id="13" name="Shape 10"/>
          <p:cNvSpPr/>
          <p:nvPr/>
        </p:nvSpPr>
        <p:spPr>
          <a:xfrm>
            <a:off x="9748599" y="4695587"/>
            <a:ext cx="619601" cy="619601"/>
          </a:xfrm>
          <a:prstGeom prst="roundRect">
            <a:avLst>
              <a:gd name="adj" fmla="val 147579"/>
            </a:avLst>
          </a:prstGeom>
          <a:solidFill>
            <a:srgbClr val="FF7047"/>
          </a:solidFill>
          <a:ln/>
        </p:spPr>
      </p:sp>
      <p:sp>
        <p:nvSpPr>
          <p:cNvPr id="15" name="Text 11"/>
          <p:cNvSpPr/>
          <p:nvPr/>
        </p:nvSpPr>
        <p:spPr>
          <a:xfrm>
            <a:off x="6438543" y="5521762"/>
            <a:ext cx="4230172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Динамические Метрики (Работа)</a:t>
            </a:r>
            <a:endParaRPr lang="en-US" sz="2000" dirty="0"/>
          </a:p>
        </p:txBody>
      </p:sp>
      <p:sp>
        <p:nvSpPr>
          <p:cNvPr id="16" name="Text 12"/>
          <p:cNvSpPr/>
          <p:nvPr/>
        </p:nvSpPr>
        <p:spPr>
          <a:xfrm>
            <a:off x="6438543" y="5968365"/>
            <a:ext cx="723971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Покрытие кода тестами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6438543" y="6371153"/>
            <a:ext cx="723971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Частота отказов (Defect Density)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438543" y="6773942"/>
            <a:ext cx="723971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Время отклика системы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66629"/>
            <a:ext cx="6506170" cy="444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450"/>
              </a:lnSpc>
              <a:buNone/>
            </a:pPr>
            <a:r>
              <a:rPr lang="en-US" sz="27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Динамические Метрики на Практике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33870" y="576633"/>
            <a:ext cx="9977801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750"/>
              </a:lnSpc>
              <a:buNone/>
            </a:pPr>
            <a:r>
              <a:rPr lang="en-US" sz="14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Покрытие кода тестами и частота отказов — ключевые показатели, демонстрирующие стабильность продукта.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539" y="1046805"/>
            <a:ext cx="10268880" cy="542935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9464456" y="6647837"/>
            <a:ext cx="142042" cy="142042"/>
          </a:xfrm>
          <a:prstGeom prst="roundRect">
            <a:avLst>
              <a:gd name="adj" fmla="val 12875"/>
            </a:avLst>
          </a:prstGeom>
          <a:solidFill>
            <a:srgbClr val="4D1100"/>
          </a:solidFill>
          <a:ln/>
        </p:spPr>
      </p:sp>
      <p:sp>
        <p:nvSpPr>
          <p:cNvPr id="6" name="Text 3"/>
          <p:cNvSpPr/>
          <p:nvPr/>
        </p:nvSpPr>
        <p:spPr>
          <a:xfrm>
            <a:off x="7868185" y="6647837"/>
            <a:ext cx="1535311" cy="142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110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Покрытие Тестами (%)</a:t>
            </a:r>
            <a:endParaRPr lang="en-US" sz="1100" dirty="0"/>
          </a:p>
        </p:txBody>
      </p:sp>
      <p:sp>
        <p:nvSpPr>
          <p:cNvPr id="7" name="Shape 4"/>
          <p:cNvSpPr/>
          <p:nvPr/>
        </p:nvSpPr>
        <p:spPr>
          <a:xfrm>
            <a:off x="7573743" y="6647837"/>
            <a:ext cx="142042" cy="142042"/>
          </a:xfrm>
          <a:prstGeom prst="roundRect">
            <a:avLst>
              <a:gd name="adj" fmla="val 12875"/>
            </a:avLst>
          </a:prstGeom>
          <a:solidFill>
            <a:srgbClr val="BD2A00"/>
          </a:solidFill>
          <a:ln/>
        </p:spPr>
      </p:sp>
      <p:sp>
        <p:nvSpPr>
          <p:cNvPr id="8" name="Text 5"/>
          <p:cNvSpPr/>
          <p:nvPr/>
        </p:nvSpPr>
        <p:spPr>
          <a:xfrm>
            <a:off x="5499556" y="6647837"/>
            <a:ext cx="2013228" cy="142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 rtl="1">
              <a:lnSpc>
                <a:spcPts val="110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Частота Отказов (на 1000 ст...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1105318" y="7109758"/>
            <a:ext cx="1244990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750"/>
              </a:lnSpc>
              <a:buNone/>
            </a:pPr>
            <a:r>
              <a:rPr lang="en-US" sz="1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Как видно из графика, увеличение покрытия кода тестами (от 45% до 85%) приводит к значительному снижению частоты отказов (с 1.5 до 0.4 на 1000 строк кода).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38319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917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Фокус на Сложности: Цикломатическая Сложность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603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Мера, показывающая количество линейно независимых путей через исходный код модуля.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827723" y="3464838"/>
            <a:ext cx="612338" cy="707588"/>
          </a:xfrm>
          <a:prstGeom prst="roundRect">
            <a:avLst>
              <a:gd name="adj" fmla="val 8960"/>
            </a:avLst>
          </a:prstGeom>
          <a:solidFill>
            <a:srgbClr val="DFDFE0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811" y="3682722"/>
            <a:ext cx="340162" cy="27217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4442341"/>
            <a:ext cx="35818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Сложность Тестирования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932759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Чем выше сложность, тем больше тестовых сценариев требуется для полного покрытия.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893" y="3478411"/>
            <a:ext cx="680442" cy="68044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35893" y="4442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Риск Ошибок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4932759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Сложные модули имеют более высокую вероятность содержать дефекты и уязвимости.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711928" y="3464838"/>
            <a:ext cx="612338" cy="707588"/>
          </a:xfrm>
          <a:prstGeom prst="roundRect">
            <a:avLst>
              <a:gd name="adj" fmla="val 8960"/>
            </a:avLst>
          </a:prstGeom>
          <a:solidFill>
            <a:srgbClr val="DFDFE0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8017" y="3682722"/>
            <a:ext cx="340162" cy="27217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677995" y="4442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Поддерживаемость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493275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Высокая сложность затрудняет чтение, отладку и модификацию кода.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93790" y="6276618"/>
            <a:ext cx="13042821" cy="963811"/>
          </a:xfrm>
          <a:prstGeom prst="roundRect">
            <a:avLst>
              <a:gd name="adj" fmla="val 21181"/>
            </a:avLst>
          </a:prstGeom>
          <a:solidFill>
            <a:srgbClr val="FFC4B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604" y="6628328"/>
            <a:ext cx="283488" cy="22681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530906" y="6560106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Золотое правило: Цикломатическая сложность модуля не должна превышать </a:t>
            </a:r>
            <a:r>
              <a:rPr lang="en-US" sz="175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10</a:t>
            </a: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для управляемого кода.</a:t>
            </a:r>
            <a:endParaRPr lang="en-US" sz="1750" dirty="0"/>
          </a:p>
        </p:txBody>
      </p:sp>
      <p:sp>
        <p:nvSpPr>
          <p:cNvPr id="18" name="Shape 7"/>
          <p:cNvSpPr/>
          <p:nvPr/>
        </p:nvSpPr>
        <p:spPr>
          <a:xfrm>
            <a:off x="5204460" y="3464838"/>
            <a:ext cx="742949" cy="707588"/>
          </a:xfrm>
          <a:prstGeom prst="roundRect">
            <a:avLst>
              <a:gd name="adj" fmla="val 8960"/>
            </a:avLst>
          </a:prstGeom>
          <a:solidFill>
            <a:srgbClr val="DFDFE0"/>
          </a:solidFill>
          <a:ln/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912" y="3676890"/>
            <a:ext cx="340162" cy="27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092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964" y="522446"/>
            <a:ext cx="10643592" cy="593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Связность (Cohesion) и Сцепление (Coupling)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4964" y="1496020"/>
            <a:ext cx="13300472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Два ключевых фактора для проектирования модулей, которые легко поддерживать и развивать.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64964" y="2013704"/>
            <a:ext cx="6555224" cy="2895481"/>
          </a:xfrm>
          <a:prstGeom prst="roundRect">
            <a:avLst>
              <a:gd name="adj" fmla="val 5906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62489" y="2211229"/>
            <a:ext cx="569952" cy="569952"/>
          </a:xfrm>
          <a:prstGeom prst="roundRect">
            <a:avLst>
              <a:gd name="adj" fmla="val 16041852"/>
            </a:avLst>
          </a:prstGeom>
          <a:solidFill>
            <a:srgbClr val="FF7047"/>
          </a:solidFill>
          <a:ln/>
        </p:spPr>
      </p:sp>
      <p:sp>
        <p:nvSpPr>
          <p:cNvPr id="6" name="Text 4"/>
          <p:cNvSpPr/>
          <p:nvPr/>
        </p:nvSpPr>
        <p:spPr>
          <a:xfrm>
            <a:off x="862489" y="2971086"/>
            <a:ext cx="2521029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Связность (Cohesion)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62489" y="3381851"/>
            <a:ext cx="6160175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Мера того, насколько сильно элементы внутри модуля </a:t>
            </a: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связаны</a:t>
            </a: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между собой.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862489" y="4103727"/>
            <a:ext cx="6160175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Цель: </a:t>
            </a: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Высокая связность.</a:t>
            </a: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Модуль должен делать что-то одно и делать это хорошо.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7410093" y="2013704"/>
            <a:ext cx="6555343" cy="2895481"/>
          </a:xfrm>
          <a:prstGeom prst="roundRect">
            <a:avLst>
              <a:gd name="adj" fmla="val 5906"/>
            </a:avLst>
          </a:prstGeom>
          <a:solidFill>
            <a:srgbClr val="FFFFFF"/>
          </a:solidFill>
          <a:ln w="7620">
            <a:solidFill>
              <a:srgbClr val="FFA647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607618" y="2211229"/>
            <a:ext cx="569952" cy="569952"/>
          </a:xfrm>
          <a:prstGeom prst="roundRect">
            <a:avLst>
              <a:gd name="adj" fmla="val 16041852"/>
            </a:avLst>
          </a:prstGeom>
          <a:solidFill>
            <a:srgbClr val="FFA647"/>
          </a:solidFill>
          <a:ln/>
        </p:spPr>
      </p:sp>
      <p:sp>
        <p:nvSpPr>
          <p:cNvPr id="11" name="Text 9"/>
          <p:cNvSpPr/>
          <p:nvPr/>
        </p:nvSpPr>
        <p:spPr>
          <a:xfrm>
            <a:off x="7607618" y="2971086"/>
            <a:ext cx="2525554" cy="296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Сцепление (Coupling)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07618" y="3381851"/>
            <a:ext cx="6160294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Мера того, насколько сильно один модуль </a:t>
            </a: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зависит</a:t>
            </a: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от других.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7607618" y="3799761"/>
            <a:ext cx="6160294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Цель: </a:t>
            </a: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Низкое сцепление.</a:t>
            </a: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Изменение в одном модуле не должно ломать другие.</a:t>
            </a:r>
            <a:endParaRPr lang="en-US" sz="14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893" y="5246489"/>
            <a:ext cx="3334345" cy="2279928"/>
          </a:xfrm>
          <a:prstGeom prst="rect">
            <a:avLst/>
          </a:prstGeom>
        </p:spPr>
      </p:pic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1162" y="5246489"/>
            <a:ext cx="3334345" cy="22799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2071" y="524055"/>
            <a:ext cx="13866257" cy="1364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350"/>
              </a:lnSpc>
              <a:buNone/>
            </a:pPr>
            <a:r>
              <a:rPr lang="en-US" sz="42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Принципы Проектирования Качественных Модулей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4143" y="2401610"/>
            <a:ext cx="13102114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Применение SOLID-принципов и других паттернов для достижения чистоты и гибкости.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96885" y="2983468"/>
            <a:ext cx="589359" cy="681157"/>
          </a:xfrm>
          <a:prstGeom prst="roundRect">
            <a:avLst>
              <a:gd name="adj" fmla="val 9309"/>
            </a:avLst>
          </a:prstGeom>
          <a:solidFill>
            <a:srgbClr val="DFDFE0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854" y="3197662"/>
            <a:ext cx="327422" cy="26193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64143" y="3924419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SRP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764143" y="4396502"/>
            <a:ext cx="6414611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Принцип единой ответственности. У модуля должна быть только одна причина для изменения.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84388" y="2983468"/>
            <a:ext cx="589359" cy="681157"/>
          </a:xfrm>
          <a:prstGeom prst="roundRect">
            <a:avLst>
              <a:gd name="adj" fmla="val 9309"/>
            </a:avLst>
          </a:prstGeom>
          <a:solidFill>
            <a:srgbClr val="DFDFE0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357" y="3197662"/>
            <a:ext cx="327422" cy="26193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51646" y="3924419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OCP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7451646" y="4396502"/>
            <a:ext cx="6414611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Принцип открытости/закрытости. Открыт для расширения, закрыт для модификации.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796885" y="5518666"/>
            <a:ext cx="589359" cy="681157"/>
          </a:xfrm>
          <a:prstGeom prst="roundRect">
            <a:avLst>
              <a:gd name="adj" fmla="val 9309"/>
            </a:avLst>
          </a:prstGeom>
          <a:solidFill>
            <a:srgbClr val="DFDFE0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854" y="5732859"/>
            <a:ext cx="327422" cy="26193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4143" y="6459617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ISP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64143" y="6931700"/>
            <a:ext cx="6414611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Принцип разделения интерфейсов. Клиенты не должны зависеть от ненужных им методов.</a:t>
            </a:r>
            <a:endParaRPr lang="en-US" sz="17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51646" y="5531763"/>
            <a:ext cx="654963" cy="65496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451646" y="6459617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DIP</a:t>
            </a:r>
            <a:endParaRPr lang="en-US" sz="2100" dirty="0"/>
          </a:p>
        </p:txBody>
      </p:sp>
      <p:sp>
        <p:nvSpPr>
          <p:cNvPr id="18" name="Text 12"/>
          <p:cNvSpPr/>
          <p:nvPr/>
        </p:nvSpPr>
        <p:spPr>
          <a:xfrm>
            <a:off x="7451646" y="6931700"/>
            <a:ext cx="6414611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Принцип инверсии зависимостей. Зависимость от абстракций, а не от конкретных реализаций.</a:t>
            </a:r>
            <a:endParaRPr lang="en-US" sz="1700" dirty="0"/>
          </a:p>
        </p:txBody>
      </p:sp>
      <p:sp>
        <p:nvSpPr>
          <p:cNvPr id="19" name="Shape 5"/>
          <p:cNvSpPr/>
          <p:nvPr/>
        </p:nvSpPr>
        <p:spPr>
          <a:xfrm>
            <a:off x="7446642" y="5518666"/>
            <a:ext cx="669799" cy="681157"/>
          </a:xfrm>
          <a:prstGeom prst="roundRect">
            <a:avLst>
              <a:gd name="adj" fmla="val 9309"/>
            </a:avLst>
          </a:prstGeom>
          <a:solidFill>
            <a:srgbClr val="DFDFE0"/>
          </a:solidFill>
          <a:ln/>
        </p:spPr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7610" y="5732860"/>
            <a:ext cx="372111" cy="2619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8522" y="52364"/>
            <a:ext cx="8986004" cy="498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Стандарты и Модели Качества: ISO/IEC 25010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8522" y="549694"/>
            <a:ext cx="13513356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Международный стандарт, определяющий восемь характеристик качества программного обеспечения.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22" y="777234"/>
            <a:ext cx="13513356" cy="761559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78179" y="1399405"/>
            <a:ext cx="2502851" cy="748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Функциональная пригодность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878179" y="2009675"/>
            <a:ext cx="2502851" cy="898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Соответствие требованиям и задачам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11262350" y="1446543"/>
            <a:ext cx="2489538" cy="748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Производительность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1262350" y="1774008"/>
            <a:ext cx="2489538" cy="898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Эффективность использования ресурсов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971578" y="7400532"/>
            <a:ext cx="2409660" cy="374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Совместимость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971578" y="7721210"/>
            <a:ext cx="2409660" cy="5990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Взаимодействие с другими системами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11182472" y="7336664"/>
            <a:ext cx="2569416" cy="374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Удобство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11182472" y="7723327"/>
            <a:ext cx="2569416" cy="898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Понятность и простота использования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639</Words>
  <Application>Microsoft Office PowerPoint</Application>
  <PresentationFormat>Произвольный</PresentationFormat>
  <Paragraphs>113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Manrope</vt:lpstr>
      <vt:lpstr>Calibri</vt:lpstr>
      <vt:lpstr>Consolas</vt:lpstr>
      <vt:lpstr>Arial</vt:lpstr>
      <vt:lpstr>Inter</vt:lpstr>
      <vt:lpstr>Inter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Камила</dc:creator>
  <cp:lastModifiedBy>Камила</cp:lastModifiedBy>
  <cp:revision>7</cp:revision>
  <dcterms:created xsi:type="dcterms:W3CDTF">2025-10-22T06:24:51Z</dcterms:created>
  <dcterms:modified xsi:type="dcterms:W3CDTF">2025-10-28T07:04:19Z</dcterms:modified>
</cp:coreProperties>
</file>